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92" r:id="rId11"/>
    <p:sldId id="293" r:id="rId12"/>
    <p:sldId id="294" r:id="rId13"/>
    <p:sldId id="295" r:id="rId14"/>
    <p:sldId id="264" r:id="rId15"/>
    <p:sldId id="265" r:id="rId16"/>
    <p:sldId id="282" r:id="rId17"/>
    <p:sldId id="283" r:id="rId18"/>
    <p:sldId id="266" r:id="rId19"/>
    <p:sldId id="267" r:id="rId20"/>
    <p:sldId id="296" r:id="rId21"/>
    <p:sldId id="268" r:id="rId22"/>
    <p:sldId id="270" r:id="rId23"/>
    <p:sldId id="271" r:id="rId24"/>
    <p:sldId id="284" r:id="rId25"/>
    <p:sldId id="285" r:id="rId26"/>
    <p:sldId id="286" r:id="rId27"/>
    <p:sldId id="297" r:id="rId28"/>
    <p:sldId id="287" r:id="rId29"/>
    <p:sldId id="288" r:id="rId30"/>
    <p:sldId id="290" r:id="rId31"/>
    <p:sldId id="280" r:id="rId32"/>
    <p:sldId id="291" r:id="rId33"/>
    <p:sldId id="289" r:id="rId3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基于改进的小孔成像与YOLOv11的锁孔位置及角度识别方法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309938"/>
            <a:ext cx="604838" cy="114300"/>
          </a:xfrm>
          <a:prstGeom prst="rect">
            <a:avLst/>
          </a:prstGeom>
          <a:solidFill>
            <a:srgbClr val="FFA60C"/>
          </a:solidFill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汇报团队：随便玩玩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汇报日期：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2025.06.10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数据增强策略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1500" y="742950"/>
            <a:ext cx="7468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训练数据增强：在训练过程中，使用</a:t>
            </a:r>
            <a:r>
              <a:rPr lang="en-US" altLang="zh-CN"/>
              <a:t>mixup</a:t>
            </a:r>
            <a:r>
              <a:rPr lang="zh-CN" altLang="en-US"/>
              <a:t>算法，对输入的</a:t>
            </a:r>
            <a:r>
              <a:rPr lang="en-US" altLang="zh-CN"/>
              <a:t>batch</a:t>
            </a:r>
            <a:r>
              <a:rPr lang="zh-CN" altLang="en-US"/>
              <a:t>进行拼接裁剪，提高模型的特征提取能力；如下图所示：</a:t>
            </a:r>
            <a:endParaRPr lang="zh-CN" altLang="en-US"/>
          </a:p>
        </p:txBody>
      </p:sp>
      <p:pic>
        <p:nvPicPr>
          <p:cNvPr id="18" name="图片 18" descr="train_batch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040" y="1722120"/>
            <a:ext cx="302895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算法模型选择与设计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算法选型</a:t>
            </a:r>
            <a:endParaRPr lang="zh-CN" altLang="en-US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85750" y="1821815"/>
            <a:ext cx="8572500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团队将整个方案的实现拆分为三个流程：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锁孔的位置检测及有无钥匙分类；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锁孔的距离检测；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锁孔的旋转角度检测；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下面分别介绍三部分算法的方案选择。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锁孔位置检测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414020" y="1798955"/>
          <a:ext cx="8316595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/>
                <a:gridCol w="511175"/>
                <a:gridCol w="1133475"/>
                <a:gridCol w="822960"/>
                <a:gridCol w="821690"/>
                <a:gridCol w="822960"/>
                <a:gridCol w="864235"/>
                <a:gridCol w="2517140"/>
              </a:tblGrid>
              <a:tr h="688975"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名称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检测速度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检测精度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模型大小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部署难度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适用场景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社区支持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备注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</a:tr>
              <a:tr h="755015"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YOLOv5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快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中等偏高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实时检测、嵌入式设备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PyTorch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轻量级，适合快速部署；支持多平台（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ONNX/TensorRT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</a:tr>
              <a:tr h="689610"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YOLOv8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快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实时检测、移动端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PyTorch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改进版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YOLOv5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，精度与速度平衡；官方提供预训练模型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</a:tr>
              <a:tr h="1005840"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YOLOv11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极快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实时检测、硬件加速（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GPU/FPGA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PyTorch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最新版本，优化了特征提取模块；支持多尺度检测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锁孔位置检测: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目标检测算法对比</a:t>
            </a:r>
            <a:endParaRPr lang="zh-CN" altLang="en-US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571500" y="742950"/>
          <a:ext cx="7960360" cy="4304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/>
                <a:gridCol w="489585"/>
                <a:gridCol w="1085215"/>
                <a:gridCol w="787400"/>
                <a:gridCol w="786765"/>
                <a:gridCol w="787400"/>
                <a:gridCol w="827405"/>
                <a:gridCol w="2409190"/>
              </a:tblGrid>
              <a:tr h="659765"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名称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检测速度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检测精度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模型大小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部署难度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适用场景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社区支持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80000"/>
                        </a:lnSpc>
                      </a:pP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备注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/>
                </a:tc>
              </a:tr>
              <a:tr h="859790">
                <a:tc>
                  <a:txBody>
                    <a:bodyPr/>
                    <a:p>
                      <a:pPr algn="l" fontAlgn="ctr"/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SSD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快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小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低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移动端、轻量级场景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中（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Caffe/TensorFlow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单次检测框架，适合简单目标检测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</a:tr>
              <a:tr h="859790">
                <a:tc>
                  <a:txBody>
                    <a:bodyPr/>
                    <a:p>
                      <a:pPr algn="l" fontAlgn="ctr"/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Faster R-CNN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慢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极高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大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高精度场景（如医学影像）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PyTorch/TensorFlow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两阶段检测，精度高但计算量大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</a:tr>
              <a:tr h="962660">
                <a:tc>
                  <a:txBody>
                    <a:bodyPr/>
                    <a:p>
                      <a:pPr algn="l" fontAlgn="ctr"/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RetinaNet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中等精度需求场景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中（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PyTorch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Focal Loss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解决类别不平衡问题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</a:tr>
              <a:tr h="962660">
                <a:tc>
                  <a:txBody>
                    <a:bodyPr/>
                    <a:p>
                      <a:pPr algn="l" fontAlgn="ctr"/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EfficientDet</a:t>
                      </a:r>
                      <a:endParaRPr lang="en-US" altLang="zh-CN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平衡精度与效率的场景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高（</a:t>
                      </a:r>
                      <a:r>
                        <a:rPr lang="en-US" altLang="zh-CN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TensorFlow</a:t>
                      </a:r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）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>
                          <a:solidFill>
                            <a:srgbClr val="2C2C36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自动缩放模型，支持多尺度输入</a:t>
                      </a:r>
                      <a:endParaRPr lang="zh-CN" altLang="en-US" sz="1400" b="0" i="0">
                        <a:solidFill>
                          <a:srgbClr val="2C2C36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667" marR="6667" marT="6667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测距算法设计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3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75" y="952500"/>
            <a:ext cx="5584825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55600" y="742950"/>
            <a:ext cx="3870325" cy="37299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计算公式</a:t>
            </a: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D’ = (W x F) / P</a:t>
            </a:r>
            <a:endParaRPr lang="en-US" altLang="zh-CN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得出目标到摄像机的距离Ｄ，其中Ｐ是指像素距离，Ｗ是Ａ４纸的宽度，Ｆ是摄像机焦距。</a:t>
            </a: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改进后的公式如下：</a:t>
            </a: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D’ = (W x F) / P *F(P)</a:t>
            </a:r>
            <a:endParaRPr lang="en-US" altLang="zh-CN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F(P) = a*P^3+b*P^2+c*P+d</a:t>
            </a:r>
            <a:endParaRPr lang="en-US" altLang="zh-CN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在实际应用中，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W</a:t>
            </a: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和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</a:t>
            </a: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都是已知值，变量为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</a:t>
            </a: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，通过多项式因子，减少了</a:t>
            </a:r>
            <a:r>
              <a:rPr lang="en-US" altLang="zh-CN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</a:t>
            </a:r>
            <a:r>
              <a:rPr lang="zh-CN" altLang="en-US" sz="16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带来的误差。</a:t>
            </a:r>
            <a:endParaRPr lang="zh-CN" altLang="en-US" sz="16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30835" y="18034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角度测量算法设计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30835" y="742950"/>
            <a:ext cx="3768090" cy="37865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锁孔的角度是否归位以及偏转角度的测量，主要有两种思路，一种利用传统的图像算法，另外一种利用神经网络训练拟合；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lvl="4" indent="255270" algn="just" defTabSz="266700">
              <a:lnSpc>
                <a:spcPct val="155000"/>
              </a:lnSpc>
              <a:spcBef>
                <a:spcPts val="1400"/>
              </a:spcBef>
              <a:spcAft>
                <a:spcPts val="1400"/>
              </a:spcAft>
              <a:buFont typeface="宋体" panose="02010600030101010101" pitchFamily="2" charset="-122"/>
              <a:buAutoNum type="circleNumDbPlain"/>
            </a:pPr>
            <a:r>
              <a:rPr lang="zh-CN" altLang="en-US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方案</a:t>
            </a:r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：利用边缘检测定位轮廓</a:t>
            </a:r>
            <a:endParaRPr lang="zh-CN" altLang="en-US" sz="16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Canny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算子获取轮廓，并根据轮廓计算锁孔附近开口处，然而，这类算法需要的超参数较多，例如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Canny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算子的边缘阈值，霍夫曼检测直线的曲度，以及对小边缘的过滤。经过图像增强等多种尝试，效果还是不理想，且不稳定，具体如下图所示，团队还是决定采用深度学习的算法。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7" name="图片 3" descr="lock_hole_ro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833" y="458153"/>
            <a:ext cx="2254885" cy="2254885"/>
          </a:xfrm>
          <a:prstGeom prst="rect">
            <a:avLst/>
          </a:prstGeom>
        </p:spPr>
      </p:pic>
      <p:pic>
        <p:nvPicPr>
          <p:cNvPr id="18" name="图片 4" descr="Lo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25" y="458470"/>
            <a:ext cx="2259330" cy="2259330"/>
          </a:xfrm>
          <a:prstGeom prst="rect">
            <a:avLst/>
          </a:prstGeom>
        </p:spPr>
      </p:pic>
      <p:grpSp>
        <p:nvGrpSpPr>
          <p:cNvPr id="19" name="组合 12"/>
          <p:cNvGrpSpPr/>
          <p:nvPr/>
        </p:nvGrpSpPr>
        <p:grpSpPr>
          <a:xfrm>
            <a:off x="6406833" y="2773045"/>
            <a:ext cx="2264410" cy="2264410"/>
            <a:chOff x="8288" y="56912"/>
            <a:chExt cx="3566" cy="3566"/>
          </a:xfrm>
        </p:grpSpPr>
        <p:pic>
          <p:nvPicPr>
            <p:cNvPr id="20" name="图片 7" descr="edge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8" y="56912"/>
              <a:ext cx="3567" cy="3567"/>
            </a:xfrm>
            <a:prstGeom prst="rect">
              <a:avLst/>
            </a:prstGeom>
          </p:spPr>
        </p:pic>
        <p:cxnSp>
          <p:nvCxnSpPr>
            <p:cNvPr id="21" name="直接连接符 11"/>
            <p:cNvCxnSpPr/>
            <p:nvPr/>
          </p:nvCxnSpPr>
          <p:spPr>
            <a:xfrm flipV="1">
              <a:off x="9166" y="58169"/>
              <a:ext cx="1450" cy="7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10"/>
            <p:cNvCxnSpPr/>
            <p:nvPr/>
          </p:nvCxnSpPr>
          <p:spPr>
            <a:xfrm flipV="1">
              <a:off x="9356" y="58460"/>
              <a:ext cx="1450" cy="7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" name="组合 13"/>
          <p:cNvGrpSpPr/>
          <p:nvPr/>
        </p:nvGrpSpPr>
        <p:grpSpPr>
          <a:xfrm>
            <a:off x="4074478" y="2747645"/>
            <a:ext cx="2254250" cy="2254250"/>
            <a:chOff x="4728" y="56922"/>
            <a:chExt cx="3550" cy="3550"/>
          </a:xfrm>
        </p:grpSpPr>
        <p:pic>
          <p:nvPicPr>
            <p:cNvPr id="24" name="图片 6" descr="lock_hole_roi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28" y="56922"/>
              <a:ext cx="3551" cy="3551"/>
            </a:xfrm>
            <a:prstGeom prst="rect">
              <a:avLst/>
            </a:prstGeom>
          </p:spPr>
        </p:pic>
        <p:cxnSp>
          <p:nvCxnSpPr>
            <p:cNvPr id="25" name="直接连接符 8"/>
            <p:cNvCxnSpPr/>
            <p:nvPr/>
          </p:nvCxnSpPr>
          <p:spPr>
            <a:xfrm flipV="1">
              <a:off x="5726" y="58141"/>
              <a:ext cx="1450" cy="7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直接连接符 9"/>
            <p:cNvCxnSpPr/>
            <p:nvPr/>
          </p:nvCxnSpPr>
          <p:spPr>
            <a:xfrm flipV="1">
              <a:off x="5916" y="58432"/>
              <a:ext cx="1450" cy="7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30835" y="18034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角度测量算法设计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30835" y="742950"/>
            <a:ext cx="2778125" cy="323215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当前基于深度学习的算法已经能够对旋转的目标框进行检测了，然而比赛并没有给出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obb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的旋转检测框，为获取标注框，团队利用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rolabelimg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软件手动标注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OBB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检测框，利用标注文件，对锁孔位置进行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crop,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并选择锁孔中间的开口矩形区域作为检测目标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 descr="train_batch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5190" y="952500"/>
            <a:ext cx="2525395" cy="2525395"/>
          </a:xfrm>
          <a:prstGeom prst="rect">
            <a:avLst/>
          </a:prstGeom>
        </p:spPr>
      </p:pic>
      <p:pic>
        <p:nvPicPr>
          <p:cNvPr id="3" name="图片 2" descr="train_batch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45" y="952500"/>
            <a:ext cx="2465070" cy="2465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整体方案设计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流程图</a:t>
            </a:r>
            <a:endParaRPr lang="zh-CN" altLang="en-US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9" name="ECB019B1-382A-4266-B25C-5B523AA43C14-2" descr="C:/Users/yichen.jiang01/AppData/Local/Temp/wps.wCQjTOw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530" y="548005"/>
            <a:ext cx="2092325" cy="40474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8620" y="1009967"/>
            <a:ext cx="5080000" cy="3046095"/>
          </a:xfrm>
          <a:prstGeom prst="rect">
            <a:avLst/>
          </a:prstGeom>
        </p:spPr>
        <p:txBody>
          <a:bodyPr>
            <a:spAutoFit/>
          </a:bodyPr>
          <a:p>
            <a:pPr marL="539750" indent="-269875" algn="just" defTabSz="266700">
              <a:spcBef>
                <a:spcPct val="0"/>
              </a:spcBef>
              <a:spcAft>
                <a:spcPct val="0"/>
              </a:spcAft>
              <a:buFont typeface="Times New Roman" panose="02020603050405020304"/>
              <a:buAutoNum type="arabicPeriod"/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首先，图片经过目标检测模型，定位锁孔的位置以及对是否存在钥匙进行分类；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  <a:p>
            <a:pPr marL="539750" indent="-269875" algn="just" defTabSz="266700">
              <a:spcBef>
                <a:spcPct val="0"/>
              </a:spcBef>
              <a:spcAft>
                <a:spcPct val="0"/>
              </a:spcAft>
              <a:buFont typeface="Times New Roman" panose="02020603050405020304"/>
              <a:buAutoNum type="arabicPeriod"/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检测后的输入测距算法，分析检测框在图像中的占比，并根据预先计算出的相似比，推算锁孔距离在真实世界中的距离；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  <a:p>
            <a:pPr marL="539750" indent="-269875" algn="just" defTabSz="266700">
              <a:spcBef>
                <a:spcPct val="0"/>
              </a:spcBef>
              <a:spcAft>
                <a:spcPct val="0"/>
              </a:spcAft>
              <a:buFont typeface="Times New Roman" panose="02020603050405020304"/>
              <a:buAutoNum type="arabicPeriod"/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判断锁孔距离是否大于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30</a:t>
            </a:r>
            <a:r>
              <a:rPr lang="en-US" altLang="zh-CN" sz="1600">
                <a:latin typeface="Calibri" panose="020F0502020204030204"/>
                <a:ea typeface="仿宋" panose="02010609060101010101" charset="-122"/>
              </a:rPr>
              <a:t>±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3cm,</a:t>
            </a: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如果大于，则不分析锁孔角度，执行第五步，若小于，则执行第四步；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  <a:p>
            <a:pPr marL="539750" indent="-269875" algn="just" defTabSz="266700">
              <a:spcBef>
                <a:spcPct val="0"/>
              </a:spcBef>
              <a:spcAft>
                <a:spcPct val="0"/>
              </a:spcAft>
              <a:buFont typeface="Times New Roman" panose="02020603050405020304"/>
              <a:buAutoNum type="arabicPeriod"/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将裁剪出来的锁孔图像输入进行增强，再进行锁孔角度检测；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  <a:p>
            <a:pPr marL="539750" indent="-269875" algn="just" defTabSz="266700">
              <a:spcBef>
                <a:spcPct val="0"/>
              </a:spcBef>
              <a:spcAft>
                <a:spcPct val="0"/>
              </a:spcAft>
              <a:buFont typeface="Times New Roman" panose="02020603050405020304"/>
              <a:buAutoNum type="arabicPeriod"/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流程结束；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  <a:p>
            <a:pPr marL="0" indent="2667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仿宋" panose="02010609060101010101" charset="-122"/>
              </a:rPr>
              <a:t>整体算法架构设计如右图所示：</a:t>
            </a:r>
            <a:endParaRPr lang="zh-CN" altLang="en-US" sz="1600">
              <a:latin typeface="Calibri" panose="020F0502020204030204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赛题难点与解决方案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数据分析与预处理策略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算法模型选择与设计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整体方案设计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实验设计与结果分析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6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实验设计与结果分析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2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实验环境</a:t>
            </a: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280670" y="952500"/>
            <a:ext cx="8250555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实验环境如下：团队采用的硬件环境为：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CUDA:0 (NVIDIA A30, 24062MiB)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软件环境为：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20.04.1-Ubuntu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python 3.11.11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，具体采用的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python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依赖库如下：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ulturlytics==8.3.149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opencv-python==4.11.0.86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numpy==2.2.4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onnx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torch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384810"/>
            <a:ext cx="8250555" cy="313817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．实验方法：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为评估不同超参数、数据增强策略以及测距参数对算法效果的影响，研究设计以下实验进行评估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检测算法的收敛速度，以及不同模型的检测速度对比；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不同乘法因子对测距误差的影响；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角度检测算法的收敛速度分析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数据增强对角度检测算法的影响评估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384810"/>
            <a:ext cx="8250555" cy="10604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．目标检测算法实验设计及结果分析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4" name="图片 24" descr="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1822768"/>
            <a:ext cx="5266690" cy="2633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1945" y="1082675"/>
            <a:ext cx="8231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Epoch=500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时，模型的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box loss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cls loss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逐渐收敛，模型的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box loss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变化趋势为例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74435" y="2134870"/>
            <a:ext cx="2607310" cy="19729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从图中可以发现，大多数损失在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epoch=400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之后开始慢慢收敛，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box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loss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收敛较慢，其中部分原因来自数据集太少。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384810"/>
            <a:ext cx="8250555" cy="10604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．目标检测算法实验设计及结果分析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945" y="1082675"/>
            <a:ext cx="823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表格为模型的检测精度随训练次数的变化趋势，可以观察到当</a:t>
            </a:r>
            <a:r>
              <a:rPr lang="en-US" altLang="zh-CN"/>
              <a:t>epoch</a:t>
            </a:r>
            <a:r>
              <a:rPr lang="zh-CN" altLang="en-US"/>
              <a:t>为</a:t>
            </a:r>
            <a:r>
              <a:rPr lang="en-US" altLang="zh-CN"/>
              <a:t>500</a:t>
            </a:r>
            <a:r>
              <a:rPr lang="zh-CN" altLang="en-US"/>
              <a:t>时，模型逐渐收敛；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2345690" y="2004695"/>
          <a:ext cx="5270500" cy="1928495"/>
        </p:xfrm>
        <a:graphic>
          <a:graphicData uri="http://schemas.openxmlformats.org/drawingml/2006/table">
            <a:tbl>
              <a:tblPr/>
              <a:tblGrid>
                <a:gridCol w="746760"/>
                <a:gridCol w="1205865"/>
                <a:gridCol w="1013460"/>
                <a:gridCol w="1085850"/>
                <a:gridCol w="1218565"/>
              </a:tblGrid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precision(B)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recall(B)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mAP50(B)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mAP50-95(B)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Epoch = 100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0.74407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0.745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0.52619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Epoch =200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0.79059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0.83333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0.89833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0.62866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Epoch=300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0.83642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0.94786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0.67817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4975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Epoch = 500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0.98302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0.995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0.7197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132207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．改进后的小孔测距算法实验设计及结果分析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945" y="1082675"/>
            <a:ext cx="8231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使用简单的小孔成像算法拟合距离误差非常大，团队对比了二次函数、一次函数、多项式拟合、反比例函数对测距结果的影响，误差分布如下表所示：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4435" y="2134870"/>
            <a:ext cx="2607310" cy="19729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541780" y="2044700"/>
          <a:ext cx="5791200" cy="2153285"/>
        </p:xfrm>
        <a:graphic>
          <a:graphicData uri="http://schemas.openxmlformats.org/drawingml/2006/table">
            <a:tbl>
              <a:tblPr/>
              <a:tblGrid>
                <a:gridCol w="1447800"/>
                <a:gridCol w="1447800"/>
                <a:gridCol w="1447800"/>
                <a:gridCol w="1447800"/>
              </a:tblGrid>
              <a:tr h="615315">
                <a:tc>
                  <a:txBody>
                    <a:bodyPr/>
                    <a:p>
                      <a:pPr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最大误差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(mm)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最小误差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(mm)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平均误差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(mm)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多项式因子</a:t>
                      </a:r>
                      <a:endParaRPr lang="zh-CN"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3.63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0.02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1.13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反比例函数</a:t>
                      </a:r>
                      <a:endParaRPr lang="zh-CN"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7.39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0.04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2.33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二次函数</a:t>
                      </a:r>
                      <a:endParaRPr lang="zh-CN"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8.21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0.15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2.06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7340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仿宋" panose="02010609060101010101" charset="-122"/>
                        </a:rPr>
                        <a:t>线性函数</a:t>
                      </a:r>
                      <a:endParaRPr lang="zh-CN" sz="1400">
                        <a:solidFill>
                          <a:srgbClr val="000000"/>
                        </a:solidFill>
                        <a:latin typeface="Calibri" panose="020F0502020204030204"/>
                        <a:ea typeface="仿宋" panose="02010609060101010101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8.69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0.07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3.06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Baseline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396.58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67.45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26670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135.65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．锁孔角度检测实验设计及结果分析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945" y="818515"/>
            <a:ext cx="8231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由于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crop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出来的锁孔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box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已经非常小，人眼有非常难辨别锁孔的位置，且锁孔与锁的周围颜色分布类似，因此研究设计了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resize+hsv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增强图像用于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旋转目标检测，增强结果对比如下：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4435" y="2134870"/>
            <a:ext cx="2607310" cy="19729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78205" y="1860550"/>
            <a:ext cx="7859395" cy="2284730"/>
            <a:chOff x="1383" y="2930"/>
            <a:chExt cx="12377" cy="3598"/>
          </a:xfrm>
        </p:grpSpPr>
        <p:pic>
          <p:nvPicPr>
            <p:cNvPr id="23" name="图片 23" descr="1748242655899_box0_enhanc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28" y="3052"/>
              <a:ext cx="3432" cy="3432"/>
            </a:xfrm>
            <a:prstGeom prst="rect">
              <a:avLst/>
            </a:prstGeom>
          </p:spPr>
        </p:pic>
        <p:pic>
          <p:nvPicPr>
            <p:cNvPr id="22" name="图片 22" descr="1748242655899_box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7" y="2930"/>
              <a:ext cx="3598" cy="3598"/>
            </a:xfrm>
            <a:prstGeom prst="rect">
              <a:avLst/>
            </a:prstGeom>
          </p:spPr>
        </p:pic>
        <p:pic>
          <p:nvPicPr>
            <p:cNvPr id="8" name="图片 22" descr="1748242655899_box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" y="3609"/>
              <a:ext cx="2240" cy="2240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3920" y="4050"/>
              <a:ext cx="1147" cy="104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9044" y="4250"/>
              <a:ext cx="1147" cy="104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．锁孔角度检测实验设计及结果分析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1070610"/>
            <a:ext cx="8209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检测结果收敛速度对比如图所示</a:t>
            </a:r>
            <a:r>
              <a:rPr lang="en-US" altLang="zh-CN"/>
              <a:t>,</a:t>
            </a:r>
            <a:r>
              <a:rPr lang="zh-CN" altLang="en-US"/>
              <a:t>可以发现，虽然训练了</a:t>
            </a:r>
            <a:r>
              <a:rPr lang="en-US" altLang="zh-CN"/>
              <a:t>500</a:t>
            </a:r>
            <a:r>
              <a:rPr lang="zh-CN" altLang="en-US"/>
              <a:t>个</a:t>
            </a:r>
            <a:r>
              <a:rPr lang="en-US" altLang="zh-CN"/>
              <a:t>epoch</a:t>
            </a:r>
            <a:r>
              <a:rPr lang="zh-CN" altLang="en-US"/>
              <a:t>，但由于训练数据集较少，模型收敛较慢，在测试集上表现不稳定；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" name="图片 10" descr="obb-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1645" y="1940560"/>
            <a:ext cx="6189345" cy="3094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/>
              <a:t>总结</a:t>
            </a:r>
            <a:endParaRPr lang="zh-CN" altLang="en-US" sz="3750" b="1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A60C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总结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220" y="1070610"/>
            <a:ext cx="8209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具体来说，团队的工作主要如下：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提出了一套完整的锁孔定位、锁孔角度检测及锁孔距离测量方案；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针对锁孔角度测量存在输入特征图小、特征不明显、角度难以估计的问题，团队提出了基于</a:t>
            </a:r>
            <a:r>
              <a:rPr lang="en-US" altLang="zh-CN"/>
              <a:t>HSV</a:t>
            </a:r>
            <a:r>
              <a:rPr lang="zh-CN" altLang="en-US"/>
              <a:t>的图像增强预处理策略通过对亮度通道增强</a:t>
            </a:r>
            <a:r>
              <a:rPr lang="en-US" altLang="zh-CN"/>
              <a:t>,</a:t>
            </a:r>
            <a:r>
              <a:rPr lang="zh-CN" altLang="en-US"/>
              <a:t>增强特征，同时利用</a:t>
            </a:r>
            <a:r>
              <a:rPr lang="en-US" altLang="zh-CN"/>
              <a:t>obb</a:t>
            </a:r>
            <a:r>
              <a:rPr lang="zh-CN" altLang="en-US"/>
              <a:t>旋转角度检测网络进行角度检测；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针对相机内参外参缺失的问题，数据测量存在偏差的问题，提出了基于多项式拟合的小孔成像计算方法，相较于传统的小孔成像测量算法，加入了多项式因子，减少计算误差；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赛题难点与解决方案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/>
              <a:t>敬请批评指正</a:t>
            </a:r>
            <a:endParaRPr lang="zh-CN" altLang="en-US" sz="3750" b="1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A60C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锁孔识别挑战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27710" y="23622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793750" y="2318385"/>
            <a:ext cx="2322195" cy="12547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2"/>
            </p:custDataLst>
          </p:nvPr>
        </p:nvSpPr>
        <p:spPr>
          <a:xfrm>
            <a:off x="3584575" y="2261235"/>
            <a:ext cx="2905760" cy="12547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6"/>
          <p:cNvSpPr/>
          <p:nvPr>
            <p:custDataLst>
              <p:tags r:id="rId3"/>
            </p:custDataLst>
          </p:nvPr>
        </p:nvSpPr>
        <p:spPr>
          <a:xfrm>
            <a:off x="3808095" y="3632835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4"/>
            </p:custDataLst>
          </p:nvPr>
        </p:nvSpPr>
        <p:spPr>
          <a:xfrm>
            <a:off x="6572250" y="2261235"/>
            <a:ext cx="2453005" cy="12547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5"/>
            </p:custDataLst>
          </p:nvPr>
        </p:nvSpPr>
        <p:spPr>
          <a:xfrm>
            <a:off x="6572250" y="3632835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1315" y="958215"/>
            <a:ext cx="8211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/>
              <a:t>复杂形状识别</a:t>
            </a:r>
            <a:endParaRPr lang="zh-CN" altLang="en-US" sz="2400" b="1"/>
          </a:p>
          <a:p>
            <a:pPr indent="457200" algn="just">
              <a:buNone/>
            </a:pPr>
            <a:r>
              <a:rPr lang="zh-CN" altLang="en-US"/>
              <a:t>锁孔形状复杂，角度偏移，视角变化导致识别难度增加，需高精度识别确保开锁安全与效率。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/>
              <a:t>实时性与准确性</a:t>
            </a:r>
            <a:endParaRPr lang="zh-CN" altLang="en-US" sz="2400" b="1"/>
          </a:p>
          <a:p>
            <a:pPr marL="0" lvl="1" indent="457200" algn="just"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高压电箱维护需快速准确识别锁孔，传统方法效率低，智能识别技术需兼顾实时响应与高准确率。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/>
              <a:t>算法可靠性</a:t>
            </a:r>
            <a:endParaRPr lang="zh-CN" altLang="en-US" sz="2400" b="1"/>
          </a:p>
          <a:p>
            <a:pPr indent="457200">
              <a:buNone/>
            </a:pPr>
            <a:r>
              <a:rPr lang="zh-CN" altLang="en-US"/>
              <a:t>识别算法应当有一定泛化性，能够适应场景变化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团队工作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成果</a:t>
            </a:r>
            <a:endParaRPr lang="zh-CN" altLang="en-US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16585" y="883920"/>
            <a:ext cx="751395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/>
              <a:t>1.</a:t>
            </a:r>
            <a:r>
              <a:rPr lang="zh-CN" altLang="en-US"/>
              <a:t>提出了一套完整的锁孔定位、锁孔角度检测及锁孔距离测量方案；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/>
              <a:t>2.</a:t>
            </a:r>
            <a:r>
              <a:rPr lang="zh-CN" altLang="en-US"/>
              <a:t>针对锁孔角度测量存在输入特征图小、特征不明显、角度难以估计的问题，团队提出了基于</a:t>
            </a:r>
            <a:r>
              <a:rPr lang="en-US" altLang="zh-CN"/>
              <a:t>HSV</a:t>
            </a:r>
            <a:r>
              <a:rPr lang="zh-CN" altLang="en-US"/>
              <a:t>的图像增强预处理策略通过对亮度通道增强</a:t>
            </a:r>
            <a:r>
              <a:rPr lang="en-US" altLang="zh-CN"/>
              <a:t>,</a:t>
            </a:r>
            <a:r>
              <a:rPr lang="zh-CN" altLang="en-US"/>
              <a:t>增强特征，同时利用</a:t>
            </a:r>
            <a:r>
              <a:rPr lang="en-US" altLang="zh-CN"/>
              <a:t>obb</a:t>
            </a:r>
            <a:r>
              <a:rPr lang="zh-CN" altLang="en-US"/>
              <a:t>旋转角度检测网络进行角度检测；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/>
              <a:t>3.</a:t>
            </a:r>
            <a:r>
              <a:rPr lang="zh-CN" altLang="en-US"/>
              <a:t>针对相机内参外参缺失，数据测量存在偏差的问题，提出了基于多项式拟合的小孔成像计算方法，相较于传统的小孔成像测量算法，加入了多项式因子，减少计算误差；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数据分析与预处理策略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数据集分析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1500" y="1196340"/>
            <a:ext cx="31007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比赛中给的数据非常少，总共只有</a:t>
            </a:r>
            <a:r>
              <a:rPr lang="en-US" altLang="zh-CN"/>
              <a:t>30</a:t>
            </a:r>
            <a:r>
              <a:rPr lang="zh-CN" altLang="en-US"/>
              <a:t>张图片。为了准确分析赛题难点，首先对检测物体的尺度进行了分析，比赛数据中，图像中各类级别物体占比如下图所示：</a:t>
            </a:r>
            <a:endParaRPr lang="zh-CN" altLang="en-US"/>
          </a:p>
          <a:p>
            <a:r>
              <a:rPr lang="zh-CN" altLang="en-US"/>
              <a:t>整体来看，</a:t>
            </a:r>
            <a:r>
              <a:rPr lang="en-US" altLang="zh-CN"/>
              <a:t>box</a:t>
            </a:r>
            <a:r>
              <a:rPr lang="zh-CN" altLang="en-US"/>
              <a:t>的分布比较均匀，而锁孔的距离大多集中在</a:t>
            </a:r>
            <a:r>
              <a:rPr lang="en-US" altLang="zh-CN"/>
              <a:t>5-25,30</a:t>
            </a:r>
            <a:r>
              <a:rPr lang="zh-CN" altLang="en-US"/>
              <a:t>以上的图片相对较少；数据中没有太多小目标数据集；</a:t>
            </a:r>
            <a:endParaRPr lang="zh-CN" altLang="en-US"/>
          </a:p>
        </p:txBody>
      </p:sp>
      <p:pic>
        <p:nvPicPr>
          <p:cNvPr id="14" name="图片 14" descr="box_statisti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310" y="1009650"/>
            <a:ext cx="5266690" cy="3511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数据增强策略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1500" y="1196340"/>
            <a:ext cx="31007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扩充数据集：由于数据较少，团队在从互联网上爬取了部分锁孔数据集，通过人工筛选，用于扩充训练数据；部分图像如下图所示：</a:t>
            </a:r>
            <a:endParaRPr lang="zh-CN" altLang="en-US"/>
          </a:p>
        </p:txBody>
      </p:sp>
      <p:pic>
        <p:nvPicPr>
          <p:cNvPr id="15" name="图片 3" descr="IMG_256"/>
          <p:cNvPicPr>
            <a:picLocks noChangeAspect="1"/>
          </p:cNvPicPr>
          <p:nvPr/>
        </p:nvPicPr>
        <p:blipFill>
          <a:blip r:embed="rId1"/>
          <a:srcRect l="36260" t="56080" r="34333" b="2919"/>
          <a:stretch>
            <a:fillRect/>
          </a:stretch>
        </p:blipFill>
        <p:spPr>
          <a:xfrm>
            <a:off x="4258310" y="1024573"/>
            <a:ext cx="1550670" cy="1721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90" y="1009333"/>
            <a:ext cx="2569210" cy="1783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5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2818765"/>
            <a:ext cx="3886200" cy="2065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zh-CN" altLang="en-US" sz="22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321945" y="208280"/>
            <a:ext cx="8564245" cy="58356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just" defTabSz="26670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数据增强策略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1500" y="742950"/>
            <a:ext cx="7468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2.</a:t>
            </a:r>
            <a:r>
              <a:rPr lang="zh-CN" altLang="en-US"/>
              <a:t>数据预处理：利用</a:t>
            </a:r>
            <a:r>
              <a:rPr lang="en-US" altLang="zh-CN"/>
              <a:t>albumention</a:t>
            </a:r>
            <a:r>
              <a:rPr lang="zh-CN" altLang="en-US"/>
              <a:t>库和</a:t>
            </a:r>
            <a:r>
              <a:rPr lang="en-US" altLang="zh-CN"/>
              <a:t>yolov11</a:t>
            </a:r>
            <a:r>
              <a:rPr lang="zh-CN" altLang="en-US"/>
              <a:t>内置的数据增强策略，对图像进行翻转裁剪以及</a:t>
            </a:r>
            <a:r>
              <a:rPr lang="en-US" altLang="zh-CN"/>
              <a:t>hsv</a:t>
            </a:r>
            <a:r>
              <a:rPr lang="zh-CN" altLang="en-US"/>
              <a:t>的通道增强，提高特征提取能力；</a:t>
            </a: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1"/>
          <a:srcRect l="52389"/>
          <a:stretch>
            <a:fillRect/>
          </a:stretch>
        </p:blipFill>
        <p:spPr>
          <a:xfrm>
            <a:off x="2357755" y="3238500"/>
            <a:ext cx="456374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6"/>
          <p:cNvPicPr>
            <a:picLocks noChangeAspect="1"/>
          </p:cNvPicPr>
          <p:nvPr/>
        </p:nvPicPr>
        <p:blipFill>
          <a:blip r:embed="rId1"/>
          <a:srcRect r="48050"/>
          <a:stretch>
            <a:fillRect/>
          </a:stretch>
        </p:blipFill>
        <p:spPr>
          <a:xfrm>
            <a:off x="2221865" y="1664970"/>
            <a:ext cx="4699635" cy="157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4,&quot;left&quot;:62.5,&quot;top&quot;:178.05,&quot;width&quot;:648.15}"/>
</p:tagLst>
</file>

<file path=ppt/tags/tag2.xml><?xml version="1.0" encoding="utf-8"?>
<p:tagLst xmlns:p="http://schemas.openxmlformats.org/presentationml/2006/main">
  <p:tag name="KSO_WM_DIAGRAM_VIRTUALLY_FRAME" val="{&quot;height&quot;:234,&quot;left&quot;:62.5,&quot;top&quot;:178.05,&quot;width&quot;:648.15}"/>
</p:tagLst>
</file>

<file path=ppt/tags/tag3.xml><?xml version="1.0" encoding="utf-8"?>
<p:tagLst xmlns:p="http://schemas.openxmlformats.org/presentationml/2006/main">
  <p:tag name="KSO_WM_DIAGRAM_VIRTUALLY_FRAME" val="{&quot;height&quot;:234,&quot;left&quot;:62.5,&quot;top&quot;:178.05,&quot;width&quot;:648.15}"/>
</p:tagLst>
</file>

<file path=ppt/tags/tag4.xml><?xml version="1.0" encoding="utf-8"?>
<p:tagLst xmlns:p="http://schemas.openxmlformats.org/presentationml/2006/main">
  <p:tag name="KSO_WM_DIAGRAM_VIRTUALLY_FRAME" val="{&quot;height&quot;:234,&quot;left&quot;:62.5,&quot;top&quot;:178.05,&quot;width&quot;:648.15}"/>
</p:tagLst>
</file>

<file path=ppt/tags/tag5.xml><?xml version="1.0" encoding="utf-8"?>
<p:tagLst xmlns:p="http://schemas.openxmlformats.org/presentationml/2006/main">
  <p:tag name="KSO_WM_DIAGRAM_VIRTUALLY_FRAME" val="{&quot;height&quot;:234,&quot;left&quot;:62.5,&quot;top&quot;:178.05,&quot;width&quot;:648.15}"/>
</p:tagLst>
</file>

<file path=ppt/tags/tag6.xml><?xml version="1.0" encoding="utf-8"?>
<p:tagLst xmlns:p="http://schemas.openxmlformats.org/presentationml/2006/main">
  <p:tag name="TABLE_ENDDRAG_ORIGIN_RECT" val="654*247"/>
  <p:tag name="TABLE_ENDDRAG_RECT" val="44*118*654*247"/>
</p:tagLst>
</file>

<file path=ppt/tags/tag7.xml><?xml version="1.0" encoding="utf-8"?>
<p:tagLst xmlns:p="http://schemas.openxmlformats.org/presentationml/2006/main">
  <p:tag name="TABLE_ENDDRAG_ORIGIN_RECT" val="626*333"/>
  <p:tag name="TABLE_ENDDRAG_RECT" val="60*156*626*333"/>
</p:tagLst>
</file>

<file path=ppt/tags/tag8.xml><?xml version="1.0" encoding="utf-8"?>
<p:tagLst xmlns:p="http://schemas.openxmlformats.org/presentationml/2006/main">
  <p:tag name="TABLE_ENDDRAG_ORIGIN_RECT" val="455*169"/>
  <p:tag name="TABLE_ENDDRAG_RECT" val="138*151*455*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3374</Words>
  <Application>WPS 演示</Application>
  <PresentationFormat>On-screen Show (16:9)</PresentationFormat>
  <Paragraphs>423</Paragraphs>
  <Slides>30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Wingdings</vt:lpstr>
      <vt:lpstr>helvetica</vt:lpstr>
      <vt:lpstr>Segoe Print</vt:lpstr>
      <vt:lpstr>等线 Light</vt:lpstr>
      <vt:lpstr>黑体</vt:lpstr>
      <vt:lpstr>华文行楷</vt:lpstr>
      <vt:lpstr>小米兰亭</vt:lpstr>
      <vt:lpstr>华文细黑</vt:lpstr>
      <vt:lpstr>Times New Roman</vt:lpstr>
      <vt:lpstr>仿宋</vt:lpstr>
      <vt:lpstr>Calibri</vt:lpstr>
      <vt:lpstr>华文中宋</vt:lpstr>
      <vt:lpstr>Times New Roman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BLACK  S  JYC</cp:lastModifiedBy>
  <cp:revision>2</cp:revision>
  <dcterms:created xsi:type="dcterms:W3CDTF">2025-06-10T09:41:00Z</dcterms:created>
  <dcterms:modified xsi:type="dcterms:W3CDTF">2025-06-10T13:05:24Z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5162778210C540E4A241B16E69CB77D2_12</vt:lpwstr>
  </property>
  <property fmtid="{D5CDD505-2E9C-101B-9397-08002B2CF9AE}" pid="3" name="KSOProductBuildVer">
    <vt:lpwstr>2052-12.1.0.21171</vt:lpwstr>
  </property>
</Properties>
</file>